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6" r:id="rId17"/>
    <p:sldId id="265" r:id="rId18"/>
    <p:sldId id="274" r:id="rId19"/>
    <p:sldId id="277" r:id="rId20"/>
    <p:sldId id="278" r:id="rId21"/>
    <p:sldId id="26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7"/>
    <p:restoredTop sz="94643"/>
  </p:normalViewPr>
  <p:slideViewPr>
    <p:cSldViewPr snapToGrid="0" snapToObjects="1">
      <p:cViewPr>
        <p:scale>
          <a:sx n="97" d="100"/>
          <a:sy n="97" d="100"/>
        </p:scale>
        <p:origin x="16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D2A71-A080-9F49-B0DE-07BE5E043D4D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52B00-9A43-5640-81C7-F0F990940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52B00-9A43-5640-81C7-F0F9909407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swier/swieros" TargetMode="External"/><Relationship Id="rId3" Type="http://schemas.openxmlformats.org/officeDocument/2006/relationships/hyperlink" Target="http://kripken.github.io/emscripten-sit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nxinMa/v9.js/blob/gh-pages/doc/debugger.md" TargetMode="External"/><Relationship Id="rId4" Type="http://schemas.openxmlformats.org/officeDocument/2006/relationships/hyperlink" Target="http://166.111.68.197:11123/oscourse/OS2016spring/projects/u9/emula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ripken.github.io/emscripten-site/" TargetMode="External"/><Relationship Id="rId4" Type="http://schemas.openxmlformats.org/officeDocument/2006/relationships/hyperlink" Target="https://github.com/acgessler/cpp.js" TargetMode="External"/><Relationship Id="rId5" Type="http://schemas.openxmlformats.org/officeDocument/2006/relationships/hyperlink" Target="https://github.com/chyyuu" TargetMode="External"/><Relationship Id="rId6" Type="http://schemas.openxmlformats.org/officeDocument/2006/relationships/hyperlink" Target="https://github.com/leopard1/v9-ucore" TargetMode="External"/><Relationship Id="rId7" Type="http://schemas.openxmlformats.org/officeDocument/2006/relationships/hyperlink" Target="https://github.com/a1exwang/llvm" TargetMode="External"/><Relationship Id="rId8" Type="http://schemas.openxmlformats.org/officeDocument/2006/relationships/hyperlink" Target="https://github.com/paulzfm/alex-machine" TargetMode="External"/><Relationship Id="rId9" Type="http://schemas.openxmlformats.org/officeDocument/2006/relationships/hyperlink" Target="https://github.com/paulzfm/v9.j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swier/swiero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llard.org/tc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v9@web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Jianxin</a:t>
            </a:r>
            <a:r>
              <a:rPr lang="en-US" dirty="0" smtClean="0"/>
              <a:t> Ma</a:t>
            </a:r>
          </a:p>
          <a:p>
            <a:r>
              <a:rPr lang="en-US" dirty="0" smtClean="0"/>
              <a:t>2013011384, CST34</a:t>
            </a:r>
          </a:p>
        </p:txBody>
      </p:sp>
    </p:spTree>
    <p:extLst>
      <p:ext uri="{BB962C8B-B14F-4D97-AF65-F5344CB8AC3E}">
        <p14:creationId xmlns:p14="http://schemas.microsoft.com/office/powerpoint/2010/main" val="18272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372" y="90377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/>
              <a:t>Demo</a:t>
            </a:r>
            <a:r>
              <a:rPr lang="en-US" b="1" smtClean="0"/>
              <a:t>: </a:t>
            </a:r>
            <a:r>
              <a:rPr lang="en-US" b="1"/>
              <a:t>r</a:t>
            </a:r>
            <a:r>
              <a:rPr lang="en-US" b="1" smtClean="0"/>
              <a:t>un </a:t>
            </a:r>
            <a:r>
              <a:rPr lang="en-US" b="1"/>
              <a:t>your lab until a break point</a:t>
            </a:r>
            <a:r>
              <a:rPr lang="en-US" b="1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63" y="733647"/>
            <a:ext cx="9842709" cy="6124353"/>
          </a:xfrm>
        </p:spPr>
      </p:pic>
    </p:spTree>
    <p:extLst>
      <p:ext uri="{BB962C8B-B14F-4D97-AF65-F5344CB8AC3E}">
        <p14:creationId xmlns:p14="http://schemas.microsoft.com/office/powerpoint/2010/main" val="10494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869" y="0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/>
              <a:t>Demo</a:t>
            </a:r>
            <a:r>
              <a:rPr lang="en-US" b="1" smtClean="0"/>
              <a:t>: </a:t>
            </a:r>
            <a:r>
              <a:rPr lang="en-US" b="1"/>
              <a:t>s</a:t>
            </a:r>
            <a:r>
              <a:rPr lang="en-US" b="1" smtClean="0"/>
              <a:t>ingle </a:t>
            </a:r>
            <a:r>
              <a:rPr lang="en-US" b="1"/>
              <a:t>step your lab</a:t>
            </a:r>
            <a:r>
              <a:rPr lang="en-US" b="1" smtClean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27" y="612257"/>
            <a:ext cx="10037801" cy="6245743"/>
          </a:xfrm>
        </p:spPr>
      </p:pic>
    </p:spTree>
    <p:extLst>
      <p:ext uri="{BB962C8B-B14F-4D97-AF65-F5344CB8AC3E}">
        <p14:creationId xmlns:p14="http://schemas.microsoft.com/office/powerpoint/2010/main" val="9068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227" y="13822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</a:t>
            </a:r>
            <a:r>
              <a:rPr lang="en-US" b="1" dirty="0"/>
              <a:t>i</a:t>
            </a:r>
            <a:r>
              <a:rPr lang="en-US" b="1" dirty="0" smtClean="0"/>
              <a:t>nspect </a:t>
            </a:r>
            <a:r>
              <a:rPr lang="en-US" b="1" dirty="0"/>
              <a:t>variable values at runtime</a:t>
            </a:r>
            <a:r>
              <a:rPr lang="en-US" b="1" dirty="0" smtClean="0"/>
              <a:t>.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8" y="681015"/>
            <a:ext cx="9927297" cy="6176985"/>
          </a:xfrm>
        </p:spPr>
      </p:pic>
    </p:spTree>
    <p:extLst>
      <p:ext uri="{BB962C8B-B14F-4D97-AF65-F5344CB8AC3E}">
        <p14:creationId xmlns:p14="http://schemas.microsoft.com/office/powerpoint/2010/main" val="1876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12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</a:t>
            </a:r>
            <a:r>
              <a:rPr lang="en-US" b="1" dirty="0"/>
              <a:t>s</a:t>
            </a:r>
            <a:r>
              <a:rPr lang="en-US" b="1" dirty="0" smtClean="0"/>
              <a:t>ave </a:t>
            </a:r>
            <a:r>
              <a:rPr lang="en-US" b="1" dirty="0"/>
              <a:t>all your hard work.</a:t>
            </a:r>
            <a:br>
              <a:rPr lang="en-US" b="1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23" y="616275"/>
            <a:ext cx="10031342" cy="6241725"/>
          </a:xfrm>
        </p:spPr>
      </p:pic>
    </p:spTree>
    <p:extLst>
      <p:ext uri="{BB962C8B-B14F-4D97-AF65-F5344CB8AC3E}">
        <p14:creationId xmlns:p14="http://schemas.microsoft.com/office/powerpoint/2010/main" val="852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12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</a:t>
            </a:r>
            <a:r>
              <a:rPr lang="en-US" b="1" dirty="0"/>
              <a:t>c</a:t>
            </a:r>
            <a:r>
              <a:rPr lang="en-US" b="1" dirty="0" smtClean="0"/>
              <a:t>ontinue </a:t>
            </a:r>
            <a:r>
              <a:rPr lang="en-US" b="1" dirty="0"/>
              <a:t>your work next time.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40" y="606056"/>
            <a:ext cx="10047766" cy="6251944"/>
          </a:xfrm>
        </p:spPr>
      </p:pic>
    </p:spTree>
    <p:extLst>
      <p:ext uri="{BB962C8B-B14F-4D97-AF65-F5344CB8AC3E}">
        <p14:creationId xmlns:p14="http://schemas.microsoft.com/office/powerpoint/2010/main" val="17663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7265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write </a:t>
            </a:r>
            <a:r>
              <a:rPr lang="en-US" b="1" dirty="0"/>
              <a:t>a </a:t>
            </a:r>
            <a:r>
              <a:rPr lang="en-US" b="1" dirty="0" err="1"/>
              <a:t>c</a:t>
            </a:r>
            <a:r>
              <a:rPr lang="en-US" b="1" dirty="0" err="1" smtClean="0"/>
              <a:t>onfig</a:t>
            </a:r>
            <a:r>
              <a:rPr lang="en-US" b="1" dirty="0" smtClean="0"/>
              <a:t> </a:t>
            </a:r>
            <a:r>
              <a:rPr lang="en-US" b="1" dirty="0"/>
              <a:t>f</a:t>
            </a:r>
            <a:r>
              <a:rPr lang="en-US" b="1" dirty="0" smtClean="0"/>
              <a:t>ile </a:t>
            </a:r>
            <a:r>
              <a:rPr lang="en-US" b="1" dirty="0"/>
              <a:t>for </a:t>
            </a:r>
            <a:r>
              <a:rPr lang="en-US" b="1" dirty="0" smtClean="0"/>
              <a:t>a new lab.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0" y="563526"/>
            <a:ext cx="10116118" cy="6294474"/>
          </a:xfrm>
        </p:spPr>
      </p:pic>
    </p:spTree>
    <p:extLst>
      <p:ext uri="{BB962C8B-B14F-4D97-AF65-F5344CB8AC3E}">
        <p14:creationId xmlns:p14="http://schemas.microsoft.com/office/powerpoint/2010/main" val="12713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805" y="356190"/>
            <a:ext cx="9601200" cy="1485900"/>
          </a:xfrm>
        </p:spPr>
        <p:txBody>
          <a:bodyPr/>
          <a:lstStyle/>
          <a:p>
            <a:r>
              <a:rPr lang="en-US" b="1" dirty="0" smtClean="0"/>
              <a:t>Fork us at GitHub!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9" y="1333473"/>
            <a:ext cx="9994605" cy="5344764"/>
          </a:xfrm>
        </p:spPr>
      </p:pic>
    </p:spTree>
    <p:extLst>
      <p:ext uri="{BB962C8B-B14F-4D97-AF65-F5344CB8AC3E}">
        <p14:creationId xmlns:p14="http://schemas.microsoft.com/office/powerpoint/2010/main" val="37689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is the simulator implemented?</a:t>
            </a:r>
          </a:p>
          <a:p>
            <a:r>
              <a:rPr lang="en-US" dirty="0" smtClean="0"/>
              <a:t>Manually </a:t>
            </a:r>
            <a:r>
              <a:rPr lang="en-US" dirty="0"/>
              <a:t>translated from its C-implemented origin at </a:t>
            </a:r>
            <a:r>
              <a:rPr lang="en-US" dirty="0">
                <a:hlinkClick r:id="rId2"/>
              </a:rPr>
              <a:t>swieros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reason we don't use tools such as </a:t>
            </a:r>
            <a:r>
              <a:rPr lang="en-US" dirty="0" smtClean="0">
                <a:hlinkClick r:id="rId3"/>
              </a:rPr>
              <a:t>Emscripten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Emscripten</a:t>
            </a:r>
            <a:r>
              <a:rPr lang="en-US" dirty="0"/>
              <a:t>-converted code cannot fully interact with users. </a:t>
            </a:r>
            <a:r>
              <a:rPr lang="en-US" dirty="0" smtClean="0"/>
              <a:t>Though </a:t>
            </a:r>
            <a:r>
              <a:rPr lang="en-US" dirty="0"/>
              <a:t>the reason is unclear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Easier </a:t>
            </a:r>
            <a:r>
              <a:rPr lang="en-US" dirty="0"/>
              <a:t>for us to add </a:t>
            </a:r>
            <a:r>
              <a:rPr lang="en-US" dirty="0" err="1"/>
              <a:t>dubegging</a:t>
            </a:r>
            <a:r>
              <a:rPr lang="en-US" dirty="0"/>
              <a:t> </a:t>
            </a:r>
            <a:r>
              <a:rPr lang="en-US" dirty="0" smtClean="0"/>
              <a:t>support.</a:t>
            </a:r>
          </a:p>
          <a:p>
            <a:pPr lvl="1"/>
            <a:r>
              <a:rPr lang="en-US" dirty="0" smtClean="0"/>
              <a:t>Separate instruction-dependent part out----easier to implement new instructions.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96633"/>
            <a:ext cx="9601200" cy="3581400"/>
          </a:xfrm>
        </p:spPr>
        <p:txBody>
          <a:bodyPr/>
          <a:lstStyle/>
          <a:p>
            <a:r>
              <a:rPr lang="en-US" b="1" dirty="0"/>
              <a:t>How is the debugger implemented</a:t>
            </a:r>
            <a:r>
              <a:rPr lang="en-US" b="1" dirty="0" smtClean="0"/>
              <a:t>?</a:t>
            </a: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documented in </a:t>
            </a:r>
            <a:r>
              <a:rPr lang="en-US" dirty="0">
                <a:hlinkClick r:id="rId3"/>
              </a:rPr>
              <a:t>debugger.md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details are also described in my </a:t>
            </a:r>
            <a:r>
              <a:rPr lang="en-US" dirty="0" smtClean="0">
                <a:hlinkClick r:id="rId4"/>
              </a:rPr>
              <a:t>log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57" y="-74428"/>
            <a:ext cx="8076615" cy="69324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6547" y="562582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JianxinMa</a:t>
            </a:r>
            <a:r>
              <a:rPr lang="en-US" dirty="0"/>
              <a:t>/v9.js/blob/</a:t>
            </a:r>
            <a:r>
              <a:rPr lang="en-US" dirty="0" err="1"/>
              <a:t>gh</a:t>
            </a:r>
            <a:r>
              <a:rPr lang="en-US" dirty="0"/>
              <a:t>-pages/doc/</a:t>
            </a:r>
            <a:r>
              <a:rPr lang="en-US" dirty="0" err="1"/>
              <a:t>debugger.md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8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this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in-browser operating system learning platform!</a:t>
            </a:r>
          </a:p>
          <a:p>
            <a:r>
              <a:rPr lang="en-US" dirty="0" smtClean="0"/>
              <a:t>Not </a:t>
            </a:r>
            <a:r>
              <a:rPr lang="en-US" dirty="0"/>
              <a:t>really production-ready yet. </a:t>
            </a:r>
            <a:r>
              <a:rPr lang="en-US" dirty="0" smtClean="0"/>
              <a:t>But </a:t>
            </a:r>
            <a:r>
              <a:rPr lang="en-US" dirty="0"/>
              <a:t>stay tuned, we'll launch it before November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Some of my logs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10178608" cy="41632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1674852"/>
            <a:ext cx="8067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http://166.111.68.197:11123/</a:t>
            </a:r>
            <a:r>
              <a:rPr lang="en-US" dirty="0" err="1"/>
              <a:t>oscourse</a:t>
            </a:r>
            <a:r>
              <a:rPr lang="en-US" dirty="0"/>
              <a:t>/OS2016spring/projects/u9/emulator</a:t>
            </a:r>
          </a:p>
        </p:txBody>
      </p:sp>
    </p:spTree>
    <p:extLst>
      <p:ext uri="{BB962C8B-B14F-4D97-AF65-F5344CB8AC3E}">
        <p14:creationId xmlns:p14="http://schemas.microsoft.com/office/powerpoint/2010/main" val="41130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Related </a:t>
            </a:r>
            <a:r>
              <a:rPr lang="en-US" b="1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JavaScript-implemented hardware simulator is manually translated from its C-implemented origin at </a:t>
            </a:r>
            <a:r>
              <a:rPr lang="en-US" dirty="0">
                <a:hlinkClick r:id="rId2"/>
              </a:rPr>
              <a:t>swieros</a:t>
            </a:r>
            <a:r>
              <a:rPr lang="en-US" dirty="0"/>
              <a:t>.</a:t>
            </a:r>
          </a:p>
          <a:p>
            <a:r>
              <a:rPr lang="en-US" dirty="0"/>
              <a:t>The C compiler is also based on that of </a:t>
            </a:r>
            <a:r>
              <a:rPr lang="en-US" dirty="0">
                <a:hlinkClick r:id="rId2"/>
              </a:rPr>
              <a:t>swieros</a:t>
            </a:r>
            <a:r>
              <a:rPr lang="en-US" dirty="0"/>
              <a:t>.</a:t>
            </a:r>
          </a:p>
          <a:p>
            <a:r>
              <a:rPr lang="en-US" dirty="0"/>
              <a:t>The simplified xv6 operating system is again from </a:t>
            </a:r>
            <a:r>
              <a:rPr lang="en-US" dirty="0">
                <a:hlinkClick r:id="rId2"/>
              </a:rPr>
              <a:t>swieros</a:t>
            </a:r>
            <a:r>
              <a:rPr lang="en-US" dirty="0"/>
              <a:t>.</a:t>
            </a:r>
          </a:p>
          <a:p>
            <a:r>
              <a:rPr lang="en-US" dirty="0">
                <a:hlinkClick r:id="rId3"/>
              </a:rPr>
              <a:t>Emscripten</a:t>
            </a:r>
            <a:r>
              <a:rPr lang="en-US" dirty="0"/>
              <a:t> is used for converting the C-implemented C compiler to a JavaScript one.</a:t>
            </a:r>
          </a:p>
          <a:p>
            <a:r>
              <a:rPr lang="en-US" dirty="0"/>
              <a:t>The C preprocessor is from </a:t>
            </a:r>
            <a:r>
              <a:rPr lang="en-US" dirty="0">
                <a:hlinkClick r:id="rId4"/>
              </a:rPr>
              <a:t>acgessler</a:t>
            </a:r>
            <a:r>
              <a:rPr lang="en-US" dirty="0"/>
              <a:t>.</a:t>
            </a:r>
          </a:p>
          <a:p>
            <a:r>
              <a:rPr lang="en-US" dirty="0"/>
              <a:t>The </a:t>
            </a:r>
            <a:r>
              <a:rPr lang="en-US" dirty="0">
                <a:hlinkClick r:id="rId5"/>
              </a:rPr>
              <a:t>ucore</a:t>
            </a:r>
            <a:r>
              <a:rPr lang="en-US" dirty="0"/>
              <a:t> operating system is ported by Leonard Xu and Xu Han, see </a:t>
            </a:r>
            <a:r>
              <a:rPr lang="en-US" dirty="0">
                <a:hlinkClick r:id="rId6"/>
              </a:rPr>
              <a:t>v9-ucore</a:t>
            </a:r>
            <a:r>
              <a:rPr lang="en-US" dirty="0"/>
              <a:t>.</a:t>
            </a:r>
          </a:p>
          <a:p>
            <a:r>
              <a:rPr lang="en-US" dirty="0"/>
              <a:t>In fact, we have a second backend that uses a LLVM-based C compiler. See </a:t>
            </a:r>
            <a:r>
              <a:rPr lang="en-US" dirty="0">
                <a:hlinkClick r:id="rId7"/>
              </a:rPr>
              <a:t>Alex Wang's work</a:t>
            </a:r>
            <a:r>
              <a:rPr lang="en-US" dirty="0"/>
              <a:t>.</a:t>
            </a:r>
          </a:p>
          <a:p>
            <a:r>
              <a:rPr lang="en-US" dirty="0"/>
              <a:t>For this second backend, </a:t>
            </a:r>
            <a:r>
              <a:rPr lang="en-US" dirty="0">
                <a:hlinkClick r:id="rId8"/>
              </a:rPr>
              <a:t>a different instruction set</a:t>
            </a:r>
            <a:r>
              <a:rPr lang="en-US" dirty="0"/>
              <a:t> and hardware simulator is used. These are done by </a:t>
            </a:r>
            <a:r>
              <a:rPr lang="en-US" dirty="0">
                <a:hlinkClick r:id="rId9"/>
              </a:rPr>
              <a:t>Paul Zhu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Future </a:t>
            </a:r>
            <a:r>
              <a:rPr lang="en-US" b="1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The C Preprocessor</a:t>
            </a:r>
          </a:p>
          <a:p>
            <a:pPr lvl="1"/>
            <a:r>
              <a:rPr lang="en-US" dirty="0" err="1" smtClean="0"/>
              <a:t>variadic</a:t>
            </a:r>
            <a:r>
              <a:rPr lang="en-US" dirty="0" smtClean="0"/>
              <a:t> </a:t>
            </a:r>
            <a:r>
              <a:rPr lang="en-US" dirty="0"/>
              <a:t>macros, __line__, and __file___ are not </a:t>
            </a:r>
            <a:r>
              <a:rPr lang="en-US" dirty="0" smtClean="0"/>
              <a:t>supported (working on).</a:t>
            </a:r>
            <a:endParaRPr lang="en-US" dirty="0"/>
          </a:p>
          <a:p>
            <a:r>
              <a:rPr lang="en-US" b="1" dirty="0"/>
              <a:t>The C </a:t>
            </a:r>
            <a:r>
              <a:rPr lang="en-US" b="1" dirty="0" smtClean="0"/>
              <a:t>Compiler</a:t>
            </a:r>
          </a:p>
          <a:p>
            <a:pPr lvl="1"/>
            <a:r>
              <a:rPr lang="en-US" dirty="0" smtClean="0"/>
              <a:t>Error </a:t>
            </a:r>
            <a:r>
              <a:rPr lang="en-US" dirty="0"/>
              <a:t>messages </a:t>
            </a:r>
            <a:r>
              <a:rPr lang="en-US" dirty="0" smtClean="0"/>
              <a:t>are usually </a:t>
            </a:r>
            <a:r>
              <a:rPr lang="en-US" dirty="0"/>
              <a:t>quite useless. </a:t>
            </a:r>
            <a:endParaRPr lang="en-US" dirty="0" smtClean="0"/>
          </a:p>
          <a:p>
            <a:pPr lvl="1"/>
            <a:r>
              <a:rPr lang="en-US" dirty="0" smtClean="0"/>
              <a:t>Lack </a:t>
            </a:r>
            <a:r>
              <a:rPr lang="en-US" dirty="0"/>
              <a:t>support of some ANSI C features. </a:t>
            </a:r>
            <a:endParaRPr lang="en-US" dirty="0" smtClean="0"/>
          </a:p>
          <a:p>
            <a:pPr lvl="1"/>
            <a:r>
              <a:rPr lang="en-US" dirty="0" smtClean="0"/>
              <a:t>Although LLVM-based </a:t>
            </a:r>
            <a:r>
              <a:rPr lang="en-US" dirty="0"/>
              <a:t>backend can overcome </a:t>
            </a:r>
            <a:r>
              <a:rPr lang="en-US" dirty="0" smtClean="0"/>
              <a:t>these, it requires </a:t>
            </a:r>
            <a:r>
              <a:rPr lang="en-US" dirty="0"/>
              <a:t>much work from a server.</a:t>
            </a:r>
          </a:p>
          <a:p>
            <a:pPr lvl="1"/>
            <a:r>
              <a:rPr lang="en-US" dirty="0"/>
              <a:t>We plan to </a:t>
            </a:r>
            <a:r>
              <a:rPr lang="en-US" dirty="0" err="1"/>
              <a:t>overcoem</a:t>
            </a:r>
            <a:r>
              <a:rPr lang="en-US" dirty="0"/>
              <a:t> these by either</a:t>
            </a:r>
            <a:r>
              <a:rPr lang="en-US" dirty="0" smtClean="0"/>
              <a:t>:</a:t>
            </a:r>
          </a:p>
          <a:p>
            <a:pPr lvl="2"/>
            <a:r>
              <a:rPr lang="en-US" dirty="0"/>
              <a:t>Improve the existing C </a:t>
            </a:r>
            <a:r>
              <a:rPr lang="en-US" dirty="0" smtClean="0"/>
              <a:t>compiler.</a:t>
            </a:r>
          </a:p>
          <a:p>
            <a:pPr lvl="2"/>
            <a:r>
              <a:rPr lang="en-US" dirty="0"/>
              <a:t>Or port </a:t>
            </a:r>
            <a:r>
              <a:rPr lang="en-US" dirty="0">
                <a:hlinkClick r:id="rId2"/>
              </a:rPr>
              <a:t>Tiny C Compiler</a:t>
            </a:r>
            <a:r>
              <a:rPr lang="en-US" dirty="0"/>
              <a:t> to our platform, and put it at the front end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Reliability</a:t>
            </a:r>
          </a:p>
          <a:p>
            <a:pPr lvl="1"/>
            <a:r>
              <a:rPr lang="en-US" b="1" smtClean="0"/>
              <a:t>Next semester?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But why</a:t>
            </a:r>
            <a:r>
              <a:rPr lang="en-US" b="1" dirty="0" smtClean="0"/>
              <a:t>?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Tedious </a:t>
            </a:r>
            <a:r>
              <a:rPr lang="en-US" dirty="0"/>
              <a:t>to set up a local </a:t>
            </a:r>
            <a:r>
              <a:rPr lang="en-US" dirty="0" smtClean="0"/>
              <a:t>environment for toying with OSes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</a:t>
            </a:r>
            <a:r>
              <a:rPr lang="en-US" dirty="0" err="1" smtClean="0"/>
              <a:t>qemu</a:t>
            </a:r>
            <a:r>
              <a:rPr lang="en-US" dirty="0"/>
              <a:t>, </a:t>
            </a:r>
            <a:r>
              <a:rPr lang="en-US" dirty="0" err="1"/>
              <a:t>gcc-multilib</a:t>
            </a:r>
            <a:r>
              <a:rPr lang="en-US" dirty="0"/>
              <a:t>, and many other tools. </a:t>
            </a:r>
            <a:endParaRPr lang="en-US" dirty="0" smtClean="0"/>
          </a:p>
          <a:p>
            <a:r>
              <a:rPr lang="en-US" dirty="0" smtClean="0"/>
              <a:t>Therefore </a:t>
            </a:r>
            <a:r>
              <a:rPr lang="en-US" dirty="0"/>
              <a:t>we aim to provide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in-browser experience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all </a:t>
            </a:r>
            <a:r>
              <a:rPr lang="en-US" dirty="0" smtClean="0"/>
              <a:t>those interested </a:t>
            </a:r>
            <a:r>
              <a:rPr lang="en-US" dirty="0"/>
              <a:t>in </a:t>
            </a:r>
            <a:r>
              <a:rPr lang="en-US" dirty="0" smtClean="0"/>
              <a:t>operating </a:t>
            </a:r>
            <a:r>
              <a:rPr lang="en-US" dirty="0"/>
              <a:t>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 why? Part II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Usually, OSes </a:t>
            </a:r>
            <a:r>
              <a:rPr lang="en-US" dirty="0"/>
              <a:t>you are learning are built for </a:t>
            </a:r>
            <a:endParaRPr lang="en-US" dirty="0" smtClean="0"/>
          </a:p>
          <a:p>
            <a:pPr lvl="1"/>
            <a:r>
              <a:rPr lang="en-US" dirty="0" smtClean="0"/>
              <a:t>real-life </a:t>
            </a:r>
            <a:r>
              <a:rPr lang="en-US" dirty="0" err="1"/>
              <a:t>hardwares</a:t>
            </a:r>
            <a:r>
              <a:rPr lang="en-US" dirty="0"/>
              <a:t> like x86. </a:t>
            </a:r>
            <a:endParaRPr lang="en-US" dirty="0" smtClean="0"/>
          </a:p>
          <a:p>
            <a:r>
              <a:rPr lang="en-US" dirty="0" smtClean="0"/>
              <a:t>As a result, wasting </a:t>
            </a:r>
            <a:r>
              <a:rPr lang="en-US" dirty="0"/>
              <a:t>much time dealing with </a:t>
            </a:r>
            <a:endParaRPr lang="en-US" dirty="0" smtClean="0"/>
          </a:p>
          <a:p>
            <a:pPr lvl="1"/>
            <a:r>
              <a:rPr lang="en-US" dirty="0" smtClean="0"/>
              <a:t>dirty </a:t>
            </a:r>
            <a:r>
              <a:rPr lang="en-US" dirty="0"/>
              <a:t>hardware details. </a:t>
            </a:r>
            <a:endParaRPr lang="en-US" dirty="0" smtClean="0"/>
          </a:p>
          <a:p>
            <a:pPr lvl="1"/>
            <a:r>
              <a:rPr lang="en-US" dirty="0" smtClean="0"/>
              <a:t>Though </a:t>
            </a:r>
            <a:r>
              <a:rPr lang="en-US" dirty="0"/>
              <a:t>it can be beneficial, it is </a:t>
            </a:r>
            <a:r>
              <a:rPr lang="en-US" dirty="0" smtClean="0"/>
              <a:t>daunting. </a:t>
            </a:r>
          </a:p>
          <a:p>
            <a:r>
              <a:rPr lang="en-US" dirty="0" smtClean="0"/>
              <a:t>We </a:t>
            </a:r>
            <a:r>
              <a:rPr lang="en-US" dirty="0"/>
              <a:t>aim </a:t>
            </a:r>
            <a:r>
              <a:rPr lang="en-US" dirty="0" smtClean="0"/>
              <a:t>to use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much more simplified </a:t>
            </a:r>
            <a:r>
              <a:rPr lang="en-US" dirty="0" smtClean="0"/>
              <a:t>(simulated) </a:t>
            </a:r>
            <a:r>
              <a:rPr lang="en-US" dirty="0"/>
              <a:t>hardware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</a:t>
            </a:r>
            <a:r>
              <a:rPr lang="en-US" b="1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334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b="1" dirty="0"/>
              <a:t>Step</a:t>
            </a:r>
            <a:r>
              <a:rPr lang="en-US" dirty="0"/>
              <a:t> button is for single stepping. </a:t>
            </a:r>
            <a:endParaRPr lang="en-US" dirty="0" smtClean="0"/>
          </a:p>
          <a:p>
            <a:r>
              <a:rPr lang="en-US" b="1" dirty="0" smtClean="0"/>
              <a:t>Continue</a:t>
            </a:r>
            <a:r>
              <a:rPr lang="en-US" dirty="0"/>
              <a:t> button is for running until encountering a breakpoint. </a:t>
            </a:r>
            <a:endParaRPr lang="en-US" dirty="0" smtClean="0"/>
          </a:p>
          <a:p>
            <a:r>
              <a:rPr lang="en-US" b="1" dirty="0" smtClean="0"/>
              <a:t>Run</a:t>
            </a:r>
            <a:r>
              <a:rPr lang="en-US" dirty="0"/>
              <a:t> is similar </a:t>
            </a:r>
            <a:r>
              <a:rPr lang="en-US" dirty="0" smtClean="0"/>
              <a:t>to </a:t>
            </a:r>
            <a:r>
              <a:rPr lang="en-US" b="1" dirty="0" smtClean="0"/>
              <a:t>Continue</a:t>
            </a:r>
            <a:r>
              <a:rPr lang="en-US" dirty="0"/>
              <a:t>, but ignores breakpoints.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three can be used in a mixed way. 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set breakpoints while it is running.</a:t>
            </a:r>
          </a:p>
          <a:p>
            <a:r>
              <a:rPr lang="en-US" dirty="0" smtClean="0"/>
              <a:t>Go </a:t>
            </a:r>
            <a:r>
              <a:rPr lang="en-US" dirty="0"/>
              <a:t>to Terminal panel to interact with </a:t>
            </a:r>
            <a:r>
              <a:rPr lang="en-US" dirty="0" smtClean="0"/>
              <a:t>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404" y="-101009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/>
              <a:t>Demo: choose </a:t>
            </a:r>
            <a:r>
              <a:rPr lang="en-US" b="1" dirty="0"/>
              <a:t>your target lab</a:t>
            </a: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16" y="518928"/>
            <a:ext cx="10187794" cy="6339072"/>
          </a:xfrm>
        </p:spPr>
      </p:pic>
    </p:spTree>
    <p:extLst>
      <p:ext uri="{BB962C8B-B14F-4D97-AF65-F5344CB8AC3E}">
        <p14:creationId xmlns:p14="http://schemas.microsoft.com/office/powerpoint/2010/main" val="10064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404" y="-101009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/>
              <a:t>Demo: browse </a:t>
            </a:r>
            <a:r>
              <a:rPr lang="en-US" b="1" dirty="0"/>
              <a:t>files of your Lab.</a:t>
            </a:r>
            <a:br>
              <a:rPr lang="en-US" b="1" dirty="0"/>
            </a:b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81" y="565238"/>
            <a:ext cx="10113367" cy="6292762"/>
          </a:xfrm>
        </p:spPr>
      </p:pic>
    </p:spTree>
    <p:extLst>
      <p:ext uri="{BB962C8B-B14F-4D97-AF65-F5344CB8AC3E}">
        <p14:creationId xmlns:p14="http://schemas.microsoft.com/office/powerpoint/2010/main" val="2307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827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</a:t>
            </a:r>
            <a:r>
              <a:rPr lang="en-US" b="1" dirty="0"/>
              <a:t>r</a:t>
            </a:r>
            <a:r>
              <a:rPr lang="en-US" b="1" dirty="0" smtClean="0"/>
              <a:t>un </a:t>
            </a:r>
            <a:r>
              <a:rPr lang="en-US" b="1" dirty="0"/>
              <a:t>your </a:t>
            </a:r>
            <a:r>
              <a:rPr lang="en-US" b="1" dirty="0" smtClean="0"/>
              <a:t>lab - xv6.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4" y="641941"/>
            <a:ext cx="9990094" cy="6216059"/>
          </a:xfrm>
        </p:spPr>
      </p:pic>
    </p:spTree>
    <p:extLst>
      <p:ext uri="{BB962C8B-B14F-4D97-AF65-F5344CB8AC3E}">
        <p14:creationId xmlns:p14="http://schemas.microsoft.com/office/powerpoint/2010/main" val="6783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Demo: run </a:t>
            </a:r>
            <a:r>
              <a:rPr lang="en-US" b="1" dirty="0"/>
              <a:t>your </a:t>
            </a:r>
            <a:r>
              <a:rPr lang="en-US" b="1" dirty="0" smtClean="0"/>
              <a:t>lab - </a:t>
            </a:r>
            <a:r>
              <a:rPr lang="en-US" b="1" dirty="0" err="1" smtClean="0"/>
              <a:t>ucore</a:t>
            </a:r>
            <a:r>
              <a:rPr lang="en-US" b="1" dirty="0" smtClean="0"/>
              <a:t> lab8.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.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1" y="631397"/>
            <a:ext cx="10007040" cy="6226603"/>
          </a:xfrm>
        </p:spPr>
      </p:pic>
    </p:spTree>
    <p:extLst>
      <p:ext uri="{BB962C8B-B14F-4D97-AF65-F5344CB8AC3E}">
        <p14:creationId xmlns:p14="http://schemas.microsoft.com/office/powerpoint/2010/main" val="12322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</TotalTime>
  <Words>220</Words>
  <Application>Microsoft Macintosh PowerPoint</Application>
  <PresentationFormat>Widescreen</PresentationFormat>
  <Paragraphs>74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Franklin Gothic Book</vt:lpstr>
      <vt:lpstr>Crop</vt:lpstr>
      <vt:lpstr>v9@web</vt:lpstr>
      <vt:lpstr>What is this?</vt:lpstr>
      <vt:lpstr>But why? Part I</vt:lpstr>
      <vt:lpstr>But why? Part II</vt:lpstr>
      <vt:lpstr>Basic Usage</vt:lpstr>
      <vt:lpstr>Demo: choose your target lab.</vt:lpstr>
      <vt:lpstr>Demo: browse files of your Lab. .</vt:lpstr>
      <vt:lpstr>Demo: run your lab - xv6.  . .</vt:lpstr>
      <vt:lpstr>Demo: run your lab - ucore lab8.  . .</vt:lpstr>
      <vt:lpstr>Demo: run your lab until a break point.</vt:lpstr>
      <vt:lpstr>Demo: single step your lab.</vt:lpstr>
      <vt:lpstr>Demo: inspect variable values at runtime.  </vt:lpstr>
      <vt:lpstr>Demo: save all your hard work.  </vt:lpstr>
      <vt:lpstr>Demo: continue your work next time.    </vt:lpstr>
      <vt:lpstr>Demo: write a config file for a new lab.  </vt:lpstr>
      <vt:lpstr>Fork us at GitHub!</vt:lpstr>
      <vt:lpstr>Development</vt:lpstr>
      <vt:lpstr>Development</vt:lpstr>
      <vt:lpstr>PowerPoint Presentation</vt:lpstr>
      <vt:lpstr>Some of my logs </vt:lpstr>
      <vt:lpstr>Related Work</vt:lpstr>
      <vt:lpstr>Future Work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v9@web</dc:title>
  <dc:creator>Microsoft Office User</dc:creator>
  <cp:lastModifiedBy>Microsoft Office User</cp:lastModifiedBy>
  <cp:revision>34</cp:revision>
  <dcterms:created xsi:type="dcterms:W3CDTF">2016-05-29T05:18:58Z</dcterms:created>
  <dcterms:modified xsi:type="dcterms:W3CDTF">2016-05-29T06:24:19Z</dcterms:modified>
</cp:coreProperties>
</file>